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31"/>
  </p:notesMasterIdLst>
  <p:sldIdLst>
    <p:sldId id="256" r:id="rId5"/>
    <p:sldId id="2146847054" r:id="rId6"/>
    <p:sldId id="262" r:id="rId7"/>
    <p:sldId id="263" r:id="rId8"/>
    <p:sldId id="265" r:id="rId9"/>
    <p:sldId id="266" r:id="rId10"/>
    <p:sldId id="2146847064" r:id="rId11"/>
    <p:sldId id="2146847072" r:id="rId12"/>
    <p:sldId id="2146847073" r:id="rId13"/>
    <p:sldId id="2146847074" r:id="rId14"/>
    <p:sldId id="2146847070" r:id="rId15"/>
    <p:sldId id="2146847071" r:id="rId16"/>
    <p:sldId id="2146847075" r:id="rId17"/>
    <p:sldId id="2146847076" r:id="rId18"/>
    <p:sldId id="2146847077" r:id="rId19"/>
    <p:sldId id="2146847062" r:id="rId20"/>
    <p:sldId id="2146847067" r:id="rId21"/>
    <p:sldId id="2146847068" r:id="rId22"/>
    <p:sldId id="2146847078" r:id="rId23"/>
    <p:sldId id="268" r:id="rId24"/>
    <p:sldId id="2146847055" r:id="rId25"/>
    <p:sldId id="269" r:id="rId26"/>
    <p:sldId id="2146847059" r:id="rId27"/>
    <p:sldId id="2146847060" r:id="rId28"/>
    <p:sldId id="2146847061" r:id="rId29"/>
    <p:sldId id="259"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2B98E8-7AC3-75BD-DBFE-38A4BBF4F439}" v="10" dt="2024-01-05T12:23:35.348"/>
    <p1510:client id="{12466EFC-1F62-CA2C-07B1-96111B302B1B}" v="154" dt="2023-11-22T13:37:01.483"/>
    <p1510:client id="{47C7BCB7-7546-3717-E035-B2126C89CD1A}" v="2" dt="2023-11-22T12:55:27.3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02-08-2025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8/2/2025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8/2/2025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8/2/2025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8/2/2025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8/2/2025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8/2/2025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8/2/2025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8/2/2025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8/2/2025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8/2/2025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8/2/2025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8/2/2025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Agentic AI Health Symptom Checker</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3117529" y="4586365"/>
            <a:ext cx="7980183" cy="70788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pPr marL="457200" indent="-457200">
              <a:buAutoNum type="arabicPeriod"/>
            </a:pPr>
            <a:r>
              <a:rPr lang="en-US" sz="2000" b="1" dirty="0">
                <a:solidFill>
                  <a:schemeClr val="accent1">
                    <a:lumMod val="75000"/>
                  </a:schemeClr>
                </a:solidFill>
                <a:latin typeface="Arial"/>
                <a:cs typeface="Arial"/>
              </a:rPr>
              <a:t>ANSHU SAI-S.J.C INSTITUTE OF TECHNOLOGY-CSE</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B01C2-C4C2-4615-AFFB-AA3BADC8570C}"/>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3" name="Content Placeholder 2">
            <a:extLst>
              <a:ext uri="{FF2B5EF4-FFF2-40B4-BE49-F238E27FC236}">
                <a16:creationId xmlns:a16="http://schemas.microsoft.com/office/drawing/2014/main" id="{009B9F88-0E13-4475-937B-64F86CFE4AD7}"/>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US" dirty="0"/>
              <a:t>Now you can click on Build an AI agent to automate tasks click on associate service click on create </a:t>
            </a:r>
            <a:endParaRPr lang="en-IN" dirty="0"/>
          </a:p>
        </p:txBody>
      </p:sp>
      <p:pic>
        <p:nvPicPr>
          <p:cNvPr id="4" name="Picture 3">
            <a:extLst>
              <a:ext uri="{FF2B5EF4-FFF2-40B4-BE49-F238E27FC236}">
                <a16:creationId xmlns:a16="http://schemas.microsoft.com/office/drawing/2014/main" id="{30FF9AD1-5958-4C7D-A5A0-26BAE2DB550F}"/>
              </a:ext>
            </a:extLst>
          </p:cNvPr>
          <p:cNvPicPr>
            <a:picLocks noChangeAspect="1"/>
          </p:cNvPicPr>
          <p:nvPr/>
        </p:nvPicPr>
        <p:blipFill>
          <a:blip r:embed="rId2"/>
          <a:stretch>
            <a:fillRect/>
          </a:stretch>
        </p:blipFill>
        <p:spPr>
          <a:xfrm>
            <a:off x="785567" y="1424626"/>
            <a:ext cx="4458879" cy="3703555"/>
          </a:xfrm>
          <a:prstGeom prst="rect">
            <a:avLst/>
          </a:prstGeom>
        </p:spPr>
      </p:pic>
      <p:pic>
        <p:nvPicPr>
          <p:cNvPr id="5" name="Content Placeholder 4">
            <a:extLst>
              <a:ext uri="{FF2B5EF4-FFF2-40B4-BE49-F238E27FC236}">
                <a16:creationId xmlns:a16="http://schemas.microsoft.com/office/drawing/2014/main" id="{2CB1F5E0-722E-401C-BDD0-C7312AABCD22}"/>
              </a:ext>
            </a:extLst>
          </p:cNvPr>
          <p:cNvPicPr>
            <a:picLocks noChangeAspect="1"/>
          </p:cNvPicPr>
          <p:nvPr/>
        </p:nvPicPr>
        <p:blipFill>
          <a:blip r:embed="rId3"/>
          <a:stretch>
            <a:fillRect/>
          </a:stretch>
        </p:blipFill>
        <p:spPr>
          <a:xfrm>
            <a:off x="6095999" y="1424626"/>
            <a:ext cx="4458878" cy="3703555"/>
          </a:xfrm>
          <a:prstGeom prst="rect">
            <a:avLst/>
          </a:prstGeom>
        </p:spPr>
      </p:pic>
    </p:spTree>
    <p:extLst>
      <p:ext uri="{BB962C8B-B14F-4D97-AF65-F5344CB8AC3E}">
        <p14:creationId xmlns:p14="http://schemas.microsoft.com/office/powerpoint/2010/main" val="3636149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29493-0F7B-421D-996E-4B47434DCD94}"/>
              </a:ext>
            </a:extLst>
          </p:cNvPr>
          <p:cNvSpPr>
            <a:spLocks noGrp="1"/>
          </p:cNvSpPr>
          <p:nvPr>
            <p:ph type="title"/>
          </p:nvPr>
        </p:nvSpPr>
        <p:spPr>
          <a:xfrm>
            <a:off x="581192" y="702156"/>
            <a:ext cx="11029616" cy="530296"/>
          </a:xfrm>
        </p:spPr>
        <p:txBody>
          <a:bodyPr>
            <a:noAutofit/>
          </a:bodyPr>
          <a:lstStyle/>
          <a:p>
            <a:r>
              <a:rPr lang="en-US" sz="4000" b="1" dirty="0">
                <a:solidFill>
                  <a:schemeClr val="accent1"/>
                </a:solidFill>
                <a:latin typeface="Arial"/>
                <a:ea typeface="+mj-lt"/>
                <a:cs typeface="Arial"/>
              </a:rPr>
              <a:t>result </a:t>
            </a:r>
            <a:endParaRPr lang="en-IN" sz="4000" dirty="0"/>
          </a:p>
        </p:txBody>
      </p:sp>
      <p:sp>
        <p:nvSpPr>
          <p:cNvPr id="10" name="Content Placeholder 9">
            <a:extLst>
              <a:ext uri="{FF2B5EF4-FFF2-40B4-BE49-F238E27FC236}">
                <a16:creationId xmlns:a16="http://schemas.microsoft.com/office/drawing/2014/main" id="{4CFA4102-C143-4E04-960D-E5EC57431520}"/>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In associate service click on new service select </a:t>
            </a:r>
            <a:r>
              <a:rPr lang="en-IN" dirty="0" err="1"/>
              <a:t>watsonx</a:t>
            </a:r>
            <a:r>
              <a:rPr lang="en-IN" dirty="0"/>
              <a:t> runtime and associate it.</a:t>
            </a:r>
          </a:p>
        </p:txBody>
      </p:sp>
      <p:pic>
        <p:nvPicPr>
          <p:cNvPr id="11" name="Picture 10">
            <a:extLst>
              <a:ext uri="{FF2B5EF4-FFF2-40B4-BE49-F238E27FC236}">
                <a16:creationId xmlns:a16="http://schemas.microsoft.com/office/drawing/2014/main" id="{4EB04E8B-7837-449B-A0FD-085CF698B9DF}"/>
              </a:ext>
            </a:extLst>
          </p:cNvPr>
          <p:cNvPicPr>
            <a:picLocks noChangeAspect="1"/>
          </p:cNvPicPr>
          <p:nvPr/>
        </p:nvPicPr>
        <p:blipFill>
          <a:blip r:embed="rId2"/>
          <a:stretch>
            <a:fillRect/>
          </a:stretch>
        </p:blipFill>
        <p:spPr>
          <a:xfrm>
            <a:off x="1197205" y="1714500"/>
            <a:ext cx="3996964" cy="3429000"/>
          </a:xfrm>
          <a:prstGeom prst="rect">
            <a:avLst/>
          </a:prstGeom>
        </p:spPr>
      </p:pic>
      <p:pic>
        <p:nvPicPr>
          <p:cNvPr id="12" name="Content Placeholder 4">
            <a:extLst>
              <a:ext uri="{FF2B5EF4-FFF2-40B4-BE49-F238E27FC236}">
                <a16:creationId xmlns:a16="http://schemas.microsoft.com/office/drawing/2014/main" id="{F871E9D7-3029-4DBB-A749-97FDF5B3C1AE}"/>
              </a:ext>
            </a:extLst>
          </p:cNvPr>
          <p:cNvPicPr>
            <a:picLocks noChangeAspect="1"/>
          </p:cNvPicPr>
          <p:nvPr/>
        </p:nvPicPr>
        <p:blipFill>
          <a:blip r:embed="rId3"/>
          <a:stretch>
            <a:fillRect/>
          </a:stretch>
        </p:blipFill>
        <p:spPr>
          <a:xfrm>
            <a:off x="6353666" y="1714500"/>
            <a:ext cx="4449684" cy="3429000"/>
          </a:xfrm>
          <a:prstGeom prst="rect">
            <a:avLst/>
          </a:prstGeom>
        </p:spPr>
      </p:pic>
    </p:spTree>
    <p:extLst>
      <p:ext uri="{BB962C8B-B14F-4D97-AF65-F5344CB8AC3E}">
        <p14:creationId xmlns:p14="http://schemas.microsoft.com/office/powerpoint/2010/main" val="29051980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306A1-6BC7-4BA5-AE21-38F83FF172DE}"/>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10" name="Content Placeholder 9">
            <a:extLst>
              <a:ext uri="{FF2B5EF4-FFF2-40B4-BE49-F238E27FC236}">
                <a16:creationId xmlns:a16="http://schemas.microsoft.com/office/drawing/2014/main" id="{520E778F-8FCA-44FC-B419-830A325674B0}"/>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Click on associate and click on </a:t>
            </a:r>
            <a:r>
              <a:rPr lang="en-IN" dirty="0" err="1"/>
              <a:t>ibm</a:t>
            </a:r>
            <a:r>
              <a:rPr lang="en-IN" dirty="0"/>
              <a:t> </a:t>
            </a:r>
            <a:r>
              <a:rPr lang="en-IN" dirty="0" err="1"/>
              <a:t>watsonx</a:t>
            </a:r>
            <a:r>
              <a:rPr lang="en-IN" dirty="0"/>
              <a:t> you will enter into agent lab now</a:t>
            </a:r>
          </a:p>
        </p:txBody>
      </p:sp>
      <p:pic>
        <p:nvPicPr>
          <p:cNvPr id="11" name="Content Placeholder 6">
            <a:extLst>
              <a:ext uri="{FF2B5EF4-FFF2-40B4-BE49-F238E27FC236}">
                <a16:creationId xmlns:a16="http://schemas.microsoft.com/office/drawing/2014/main" id="{D1975E45-5203-4216-BB0A-E12382B8E067}"/>
              </a:ext>
            </a:extLst>
          </p:cNvPr>
          <p:cNvPicPr>
            <a:picLocks noChangeAspect="1"/>
          </p:cNvPicPr>
          <p:nvPr/>
        </p:nvPicPr>
        <p:blipFill>
          <a:blip r:embed="rId2"/>
          <a:stretch>
            <a:fillRect/>
          </a:stretch>
        </p:blipFill>
        <p:spPr>
          <a:xfrm>
            <a:off x="700726" y="1489433"/>
            <a:ext cx="4609939" cy="3421932"/>
          </a:xfrm>
          <a:prstGeom prst="rect">
            <a:avLst/>
          </a:prstGeom>
        </p:spPr>
      </p:pic>
      <p:pic>
        <p:nvPicPr>
          <p:cNvPr id="12" name="Picture 11">
            <a:extLst>
              <a:ext uri="{FF2B5EF4-FFF2-40B4-BE49-F238E27FC236}">
                <a16:creationId xmlns:a16="http://schemas.microsoft.com/office/drawing/2014/main" id="{F4200063-7F74-45F1-990F-6FA98471B948}"/>
              </a:ext>
            </a:extLst>
          </p:cNvPr>
          <p:cNvPicPr>
            <a:picLocks noChangeAspect="1"/>
          </p:cNvPicPr>
          <p:nvPr/>
        </p:nvPicPr>
        <p:blipFill>
          <a:blip r:embed="rId3"/>
          <a:stretch>
            <a:fillRect/>
          </a:stretch>
        </p:blipFill>
        <p:spPr>
          <a:xfrm>
            <a:off x="6183984" y="1489434"/>
            <a:ext cx="5059179" cy="3421932"/>
          </a:xfrm>
          <a:prstGeom prst="rect">
            <a:avLst/>
          </a:prstGeom>
        </p:spPr>
      </p:pic>
    </p:spTree>
    <p:extLst>
      <p:ext uri="{BB962C8B-B14F-4D97-AF65-F5344CB8AC3E}">
        <p14:creationId xmlns:p14="http://schemas.microsoft.com/office/powerpoint/2010/main" val="5560451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997FC-8A6D-4F9C-B4C4-D8A18099BFB5}"/>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3" name="Content Placeholder 2">
            <a:extLst>
              <a:ext uri="{FF2B5EF4-FFF2-40B4-BE49-F238E27FC236}">
                <a16:creationId xmlns:a16="http://schemas.microsoft.com/office/drawing/2014/main" id="{752972EC-3DE5-47C8-9F8F-EB121F6D3F8B}"/>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Now you can give instructions to agent and can add KB and custom tools according requirement.</a:t>
            </a:r>
          </a:p>
        </p:txBody>
      </p:sp>
      <p:pic>
        <p:nvPicPr>
          <p:cNvPr id="4" name="Picture 3">
            <a:extLst>
              <a:ext uri="{FF2B5EF4-FFF2-40B4-BE49-F238E27FC236}">
                <a16:creationId xmlns:a16="http://schemas.microsoft.com/office/drawing/2014/main" id="{D1A85CEE-2A24-44B4-B32B-A91CA5B6C572}"/>
              </a:ext>
            </a:extLst>
          </p:cNvPr>
          <p:cNvPicPr>
            <a:picLocks noChangeAspect="1"/>
          </p:cNvPicPr>
          <p:nvPr/>
        </p:nvPicPr>
        <p:blipFill>
          <a:blip r:embed="rId2"/>
          <a:stretch>
            <a:fillRect/>
          </a:stretch>
        </p:blipFill>
        <p:spPr>
          <a:xfrm>
            <a:off x="970961" y="1716529"/>
            <a:ext cx="4798243" cy="3411652"/>
          </a:xfrm>
          <a:prstGeom prst="rect">
            <a:avLst/>
          </a:prstGeom>
        </p:spPr>
      </p:pic>
      <p:pic>
        <p:nvPicPr>
          <p:cNvPr id="5" name="Picture 4">
            <a:extLst>
              <a:ext uri="{FF2B5EF4-FFF2-40B4-BE49-F238E27FC236}">
                <a16:creationId xmlns:a16="http://schemas.microsoft.com/office/drawing/2014/main" id="{F59B0B81-E022-4DD3-982A-A3BBA0CCDD11}"/>
              </a:ext>
            </a:extLst>
          </p:cNvPr>
          <p:cNvPicPr>
            <a:picLocks noChangeAspect="1"/>
          </p:cNvPicPr>
          <p:nvPr/>
        </p:nvPicPr>
        <p:blipFill>
          <a:blip r:embed="rId3"/>
          <a:stretch>
            <a:fillRect/>
          </a:stretch>
        </p:blipFill>
        <p:spPr>
          <a:xfrm>
            <a:off x="6287679" y="1716529"/>
            <a:ext cx="4798243" cy="3411652"/>
          </a:xfrm>
          <a:prstGeom prst="rect">
            <a:avLst/>
          </a:prstGeom>
        </p:spPr>
      </p:pic>
    </p:spTree>
    <p:extLst>
      <p:ext uri="{BB962C8B-B14F-4D97-AF65-F5344CB8AC3E}">
        <p14:creationId xmlns:p14="http://schemas.microsoft.com/office/powerpoint/2010/main" val="1514063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E9169-92CE-476F-8B2C-39C26B7E661B}"/>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3" name="Content Placeholder 2">
            <a:extLst>
              <a:ext uri="{FF2B5EF4-FFF2-40B4-BE49-F238E27FC236}">
                <a16:creationId xmlns:a16="http://schemas.microsoft.com/office/drawing/2014/main" id="{B911D5F4-3202-4487-AB72-D65B385E1A78}"/>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After giving instructions you can preview it how agent is working </a:t>
            </a:r>
          </a:p>
        </p:txBody>
      </p:sp>
      <p:pic>
        <p:nvPicPr>
          <p:cNvPr id="4" name="Picture 3">
            <a:extLst>
              <a:ext uri="{FF2B5EF4-FFF2-40B4-BE49-F238E27FC236}">
                <a16:creationId xmlns:a16="http://schemas.microsoft.com/office/drawing/2014/main" id="{395A8D2D-9EAB-469D-A11A-916C78904B3B}"/>
              </a:ext>
            </a:extLst>
          </p:cNvPr>
          <p:cNvPicPr>
            <a:picLocks noChangeAspect="1"/>
          </p:cNvPicPr>
          <p:nvPr/>
        </p:nvPicPr>
        <p:blipFill>
          <a:blip r:embed="rId2"/>
          <a:stretch>
            <a:fillRect/>
          </a:stretch>
        </p:blipFill>
        <p:spPr>
          <a:xfrm>
            <a:off x="1168922" y="1753306"/>
            <a:ext cx="4411745" cy="3351388"/>
          </a:xfrm>
          <a:prstGeom prst="rect">
            <a:avLst/>
          </a:prstGeom>
        </p:spPr>
      </p:pic>
      <p:pic>
        <p:nvPicPr>
          <p:cNvPr id="5" name="Content Placeholder 5">
            <a:extLst>
              <a:ext uri="{FF2B5EF4-FFF2-40B4-BE49-F238E27FC236}">
                <a16:creationId xmlns:a16="http://schemas.microsoft.com/office/drawing/2014/main" id="{255F4AE1-AEFE-499F-B7F1-260F33631955}"/>
              </a:ext>
            </a:extLst>
          </p:cNvPr>
          <p:cNvPicPr>
            <a:picLocks noChangeAspect="1"/>
          </p:cNvPicPr>
          <p:nvPr/>
        </p:nvPicPr>
        <p:blipFill>
          <a:blip r:embed="rId3"/>
          <a:stretch>
            <a:fillRect/>
          </a:stretch>
        </p:blipFill>
        <p:spPr>
          <a:xfrm>
            <a:off x="6787297" y="1753306"/>
            <a:ext cx="4411745" cy="3351388"/>
          </a:xfrm>
          <a:prstGeom prst="rect">
            <a:avLst/>
          </a:prstGeom>
        </p:spPr>
      </p:pic>
    </p:spTree>
    <p:extLst>
      <p:ext uri="{BB962C8B-B14F-4D97-AF65-F5344CB8AC3E}">
        <p14:creationId xmlns:p14="http://schemas.microsoft.com/office/powerpoint/2010/main" val="3497319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FAC4A-50DB-4BAD-A5A1-7D925C99C9BB}"/>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3" name="Content Placeholder 2">
            <a:extLst>
              <a:ext uri="{FF2B5EF4-FFF2-40B4-BE49-F238E27FC236}">
                <a16:creationId xmlns:a16="http://schemas.microsoft.com/office/drawing/2014/main" id="{6D451697-F79E-4D50-8CDD-89AF35AF327F}"/>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After </a:t>
            </a:r>
            <a:r>
              <a:rPr lang="en-IN" dirty="0" err="1"/>
              <a:t>previwing</a:t>
            </a:r>
            <a:r>
              <a:rPr lang="en-IN" dirty="0"/>
              <a:t> click on save and then Click on AI agents and save and deploy it by creating space for it</a:t>
            </a:r>
          </a:p>
        </p:txBody>
      </p:sp>
      <p:pic>
        <p:nvPicPr>
          <p:cNvPr id="4" name="Content Placeholder 4">
            <a:extLst>
              <a:ext uri="{FF2B5EF4-FFF2-40B4-BE49-F238E27FC236}">
                <a16:creationId xmlns:a16="http://schemas.microsoft.com/office/drawing/2014/main" id="{5EBEE33D-0C12-40E8-802C-63D1EE7CE160}"/>
              </a:ext>
            </a:extLst>
          </p:cNvPr>
          <p:cNvPicPr>
            <a:picLocks noChangeAspect="1"/>
          </p:cNvPicPr>
          <p:nvPr/>
        </p:nvPicPr>
        <p:blipFill>
          <a:blip r:embed="rId2"/>
          <a:stretch>
            <a:fillRect/>
          </a:stretch>
        </p:blipFill>
        <p:spPr>
          <a:xfrm>
            <a:off x="942682" y="1839077"/>
            <a:ext cx="4628560" cy="3402225"/>
          </a:xfrm>
          <a:prstGeom prst="rect">
            <a:avLst/>
          </a:prstGeom>
        </p:spPr>
      </p:pic>
      <p:pic>
        <p:nvPicPr>
          <p:cNvPr id="5" name="Picture 4">
            <a:extLst>
              <a:ext uri="{FF2B5EF4-FFF2-40B4-BE49-F238E27FC236}">
                <a16:creationId xmlns:a16="http://schemas.microsoft.com/office/drawing/2014/main" id="{C169B38C-123B-4169-8D63-F84F3AA3CAC6}"/>
              </a:ext>
            </a:extLst>
          </p:cNvPr>
          <p:cNvPicPr>
            <a:picLocks noChangeAspect="1"/>
          </p:cNvPicPr>
          <p:nvPr/>
        </p:nvPicPr>
        <p:blipFill>
          <a:blip r:embed="rId3"/>
          <a:stretch>
            <a:fillRect/>
          </a:stretch>
        </p:blipFill>
        <p:spPr>
          <a:xfrm>
            <a:off x="6620760" y="1839077"/>
            <a:ext cx="4502869" cy="3344159"/>
          </a:xfrm>
          <a:prstGeom prst="rect">
            <a:avLst/>
          </a:prstGeom>
        </p:spPr>
      </p:pic>
    </p:spTree>
    <p:extLst>
      <p:ext uri="{BB962C8B-B14F-4D97-AF65-F5344CB8AC3E}">
        <p14:creationId xmlns:p14="http://schemas.microsoft.com/office/powerpoint/2010/main" val="2940095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DF1ED-9FF5-4DAE-AD16-DE870D75FC6F}"/>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4" name="Content Placeholder 3">
            <a:extLst>
              <a:ext uri="{FF2B5EF4-FFF2-40B4-BE49-F238E27FC236}">
                <a16:creationId xmlns:a16="http://schemas.microsoft.com/office/drawing/2014/main" id="{D57728CE-173C-4141-BADD-82D08E3C21B9}"/>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In projects we have created deployment space and click on </a:t>
            </a:r>
            <a:r>
              <a:rPr lang="en-IN" dirty="0" err="1"/>
              <a:t>watsonx</a:t>
            </a:r>
            <a:r>
              <a:rPr lang="en-IN" dirty="0"/>
              <a:t> agent to enter to lab</a:t>
            </a:r>
          </a:p>
        </p:txBody>
      </p:sp>
      <p:pic>
        <p:nvPicPr>
          <p:cNvPr id="8" name="Picture 7">
            <a:extLst>
              <a:ext uri="{FF2B5EF4-FFF2-40B4-BE49-F238E27FC236}">
                <a16:creationId xmlns:a16="http://schemas.microsoft.com/office/drawing/2014/main" id="{9F438757-FFEC-4691-9A60-CECEC5A825F9}"/>
              </a:ext>
            </a:extLst>
          </p:cNvPr>
          <p:cNvPicPr>
            <a:picLocks noChangeAspect="1"/>
          </p:cNvPicPr>
          <p:nvPr/>
        </p:nvPicPr>
        <p:blipFill>
          <a:blip r:embed="rId2"/>
          <a:stretch>
            <a:fillRect/>
          </a:stretch>
        </p:blipFill>
        <p:spPr>
          <a:xfrm>
            <a:off x="886119" y="1921340"/>
            <a:ext cx="4666269" cy="3355518"/>
          </a:xfrm>
          <a:prstGeom prst="rect">
            <a:avLst/>
          </a:prstGeom>
        </p:spPr>
      </p:pic>
      <p:pic>
        <p:nvPicPr>
          <p:cNvPr id="9" name="Content Placeholder 4">
            <a:extLst>
              <a:ext uri="{FF2B5EF4-FFF2-40B4-BE49-F238E27FC236}">
                <a16:creationId xmlns:a16="http://schemas.microsoft.com/office/drawing/2014/main" id="{F4B4733F-5FB5-4BBD-B727-A496D9F79E1F}"/>
              </a:ext>
            </a:extLst>
          </p:cNvPr>
          <p:cNvPicPr>
            <a:picLocks noChangeAspect="1"/>
          </p:cNvPicPr>
          <p:nvPr/>
        </p:nvPicPr>
        <p:blipFill>
          <a:blip r:embed="rId3"/>
          <a:stretch>
            <a:fillRect/>
          </a:stretch>
        </p:blipFill>
        <p:spPr>
          <a:xfrm>
            <a:off x="6730738" y="1921340"/>
            <a:ext cx="4449452" cy="3355517"/>
          </a:xfrm>
          <a:prstGeom prst="rect">
            <a:avLst/>
          </a:prstGeom>
        </p:spPr>
      </p:pic>
    </p:spTree>
    <p:extLst>
      <p:ext uri="{BB962C8B-B14F-4D97-AF65-F5344CB8AC3E}">
        <p14:creationId xmlns:p14="http://schemas.microsoft.com/office/powerpoint/2010/main" val="37397349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0208A-25CB-4D45-B0A0-CC1B7A3F788C}"/>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6" name="Content Placeholder 5">
            <a:extLst>
              <a:ext uri="{FF2B5EF4-FFF2-40B4-BE49-F238E27FC236}">
                <a16:creationId xmlns:a16="http://schemas.microsoft.com/office/drawing/2014/main" id="{337A1347-D631-4075-BA03-AF9184D619BC}"/>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You can create </a:t>
            </a:r>
            <a:r>
              <a:rPr lang="en-IN" dirty="0" err="1"/>
              <a:t>api</a:t>
            </a:r>
            <a:r>
              <a:rPr lang="en-IN" dirty="0"/>
              <a:t> </a:t>
            </a:r>
            <a:r>
              <a:rPr lang="en-IN"/>
              <a:t>key also Its </a:t>
            </a:r>
            <a:r>
              <a:rPr lang="en-IN" dirty="0"/>
              <a:t>in development stage and it has deployed successfully now</a:t>
            </a:r>
          </a:p>
        </p:txBody>
      </p:sp>
      <p:pic>
        <p:nvPicPr>
          <p:cNvPr id="8" name="Picture 7">
            <a:extLst>
              <a:ext uri="{FF2B5EF4-FFF2-40B4-BE49-F238E27FC236}">
                <a16:creationId xmlns:a16="http://schemas.microsoft.com/office/drawing/2014/main" id="{5DB47D83-D522-4BA2-9533-FA36E89302E7}"/>
              </a:ext>
            </a:extLst>
          </p:cNvPr>
          <p:cNvPicPr>
            <a:picLocks noChangeAspect="1"/>
          </p:cNvPicPr>
          <p:nvPr/>
        </p:nvPicPr>
        <p:blipFill>
          <a:blip r:embed="rId2"/>
          <a:stretch>
            <a:fillRect/>
          </a:stretch>
        </p:blipFill>
        <p:spPr>
          <a:xfrm>
            <a:off x="779155" y="1517519"/>
            <a:ext cx="5178585" cy="3384419"/>
          </a:xfrm>
          <a:prstGeom prst="rect">
            <a:avLst/>
          </a:prstGeom>
        </p:spPr>
      </p:pic>
      <p:pic>
        <p:nvPicPr>
          <p:cNvPr id="9" name="Picture 8">
            <a:extLst>
              <a:ext uri="{FF2B5EF4-FFF2-40B4-BE49-F238E27FC236}">
                <a16:creationId xmlns:a16="http://schemas.microsoft.com/office/drawing/2014/main" id="{D3BFAEBF-824C-44FF-91A3-2186EF7EAF12}"/>
              </a:ext>
            </a:extLst>
          </p:cNvPr>
          <p:cNvPicPr>
            <a:picLocks noChangeAspect="1"/>
          </p:cNvPicPr>
          <p:nvPr/>
        </p:nvPicPr>
        <p:blipFill>
          <a:blip r:embed="rId3"/>
          <a:stretch>
            <a:fillRect/>
          </a:stretch>
        </p:blipFill>
        <p:spPr>
          <a:xfrm>
            <a:off x="6482372" y="1517519"/>
            <a:ext cx="4829793" cy="3261675"/>
          </a:xfrm>
          <a:prstGeom prst="rect">
            <a:avLst/>
          </a:prstGeom>
        </p:spPr>
      </p:pic>
    </p:spTree>
    <p:extLst>
      <p:ext uri="{BB962C8B-B14F-4D97-AF65-F5344CB8AC3E}">
        <p14:creationId xmlns:p14="http://schemas.microsoft.com/office/powerpoint/2010/main" val="2543451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FCA98-52F6-4233-896B-3DB7A174D1BF}"/>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pic>
        <p:nvPicPr>
          <p:cNvPr id="5" name="Content Placeholder 4">
            <a:extLst>
              <a:ext uri="{FF2B5EF4-FFF2-40B4-BE49-F238E27FC236}">
                <a16:creationId xmlns:a16="http://schemas.microsoft.com/office/drawing/2014/main" id="{398D1E09-5DC6-4BEB-A7F4-137E71BDBDF8}"/>
              </a:ext>
            </a:extLst>
          </p:cNvPr>
          <p:cNvPicPr>
            <a:picLocks noGrp="1" noChangeAspect="1"/>
          </p:cNvPicPr>
          <p:nvPr>
            <p:ph idx="1"/>
          </p:nvPr>
        </p:nvPicPr>
        <p:blipFill>
          <a:blip r:embed="rId2"/>
          <a:stretch>
            <a:fillRect/>
          </a:stretch>
        </p:blipFill>
        <p:spPr>
          <a:xfrm>
            <a:off x="3148553" y="1659118"/>
            <a:ext cx="5693789" cy="3647977"/>
          </a:xfrm>
        </p:spPr>
      </p:pic>
    </p:spTree>
    <p:extLst>
      <p:ext uri="{BB962C8B-B14F-4D97-AF65-F5344CB8AC3E}">
        <p14:creationId xmlns:p14="http://schemas.microsoft.com/office/powerpoint/2010/main" val="1372354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6B0A3-59CF-4CBA-91A3-BDD4584AD50F}"/>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3" name="Content Placeholder 2">
            <a:extLst>
              <a:ext uri="{FF2B5EF4-FFF2-40B4-BE49-F238E27FC236}">
                <a16:creationId xmlns:a16="http://schemas.microsoft.com/office/drawing/2014/main" id="{D3E0C9A0-6107-42AF-9AA9-87D9E32AF608}"/>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Click on </a:t>
            </a:r>
            <a:r>
              <a:rPr lang="en-IN" dirty="0" err="1"/>
              <a:t>watsonx</a:t>
            </a:r>
            <a:r>
              <a:rPr lang="en-IN" dirty="0"/>
              <a:t> agent and preview it </a:t>
            </a:r>
          </a:p>
        </p:txBody>
      </p:sp>
      <p:pic>
        <p:nvPicPr>
          <p:cNvPr id="4" name="Picture 3">
            <a:extLst>
              <a:ext uri="{FF2B5EF4-FFF2-40B4-BE49-F238E27FC236}">
                <a16:creationId xmlns:a16="http://schemas.microsoft.com/office/drawing/2014/main" id="{D83AA6F5-FF24-4BDE-8EA9-A8DFFC5F117C}"/>
              </a:ext>
            </a:extLst>
          </p:cNvPr>
          <p:cNvPicPr>
            <a:picLocks noChangeAspect="1"/>
          </p:cNvPicPr>
          <p:nvPr/>
        </p:nvPicPr>
        <p:blipFill>
          <a:blip r:embed="rId2"/>
          <a:stretch>
            <a:fillRect/>
          </a:stretch>
        </p:blipFill>
        <p:spPr>
          <a:xfrm>
            <a:off x="1027521" y="2106890"/>
            <a:ext cx="4496586" cy="3398364"/>
          </a:xfrm>
          <a:prstGeom prst="rect">
            <a:avLst/>
          </a:prstGeom>
        </p:spPr>
      </p:pic>
      <p:pic>
        <p:nvPicPr>
          <p:cNvPr id="5" name="Picture 4">
            <a:extLst>
              <a:ext uri="{FF2B5EF4-FFF2-40B4-BE49-F238E27FC236}">
                <a16:creationId xmlns:a16="http://schemas.microsoft.com/office/drawing/2014/main" id="{FEE070C9-921E-4C0C-9CD8-A99411A40F6B}"/>
              </a:ext>
            </a:extLst>
          </p:cNvPr>
          <p:cNvPicPr>
            <a:picLocks noChangeAspect="1"/>
          </p:cNvPicPr>
          <p:nvPr/>
        </p:nvPicPr>
        <p:blipFill>
          <a:blip r:embed="rId3"/>
          <a:stretch>
            <a:fillRect/>
          </a:stretch>
        </p:blipFill>
        <p:spPr>
          <a:xfrm>
            <a:off x="6834434" y="2106890"/>
            <a:ext cx="4496585" cy="3398364"/>
          </a:xfrm>
          <a:prstGeom prst="rect">
            <a:avLst/>
          </a:prstGeom>
        </p:spPr>
      </p:pic>
    </p:spTree>
    <p:extLst>
      <p:ext uri="{BB962C8B-B14F-4D97-AF65-F5344CB8AC3E}">
        <p14:creationId xmlns:p14="http://schemas.microsoft.com/office/powerpoint/2010/main" val="4162407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Proposed System/Solution</a:t>
            </a:r>
            <a:endParaRPr lang="en-US" dirty="0">
              <a:latin typeface="Arial"/>
              <a:cs typeface="Arial"/>
            </a:endParaRPr>
          </a:p>
          <a:p>
            <a:pPr marL="305435" indent="-305435"/>
            <a:r>
              <a:rPr lang="en-US" sz="2000" b="1" dirty="0">
                <a:latin typeface="Arial"/>
                <a:ea typeface="+mn-lt"/>
                <a:cs typeface="Calibri"/>
              </a:rPr>
              <a:t>System </a:t>
            </a:r>
            <a:r>
              <a:rPr lang="en-US" sz="2000" b="1" dirty="0">
                <a:latin typeface="Arial"/>
                <a:ea typeface="+mn-lt"/>
                <a:cs typeface="+mn-lt"/>
              </a:rPr>
              <a:t>Development Approach</a:t>
            </a:r>
            <a:endParaRPr lang="en-US" dirty="0">
              <a:latin typeface="Arial"/>
              <a:ea typeface="+mn-lt"/>
              <a:cs typeface="+mn-lt"/>
            </a:endParaRPr>
          </a:p>
          <a:p>
            <a:pPr marL="305435" indent="-305435"/>
            <a:r>
              <a:rPr lang="en-US" sz="2000" b="1" dirty="0">
                <a:latin typeface="Arial"/>
                <a:ea typeface="+mn-lt"/>
                <a:cs typeface="+mn-lt"/>
              </a:rPr>
              <a:t>Algorithm &amp; Deployment  </a:t>
            </a:r>
            <a:endParaRPr lang="en-US" dirty="0">
              <a:latin typeface="Arial"/>
              <a:cs typeface="Calibri"/>
            </a:endParaRPr>
          </a:p>
          <a:p>
            <a:pPr marL="305435" indent="-305435"/>
            <a:r>
              <a:rPr lang="en-US" sz="2000" b="1" dirty="0">
                <a:latin typeface="Arial"/>
                <a:ea typeface="+mn-lt"/>
                <a:cs typeface="Arial"/>
              </a:rPr>
              <a:t>Result (Output Image)</a:t>
            </a:r>
          </a:p>
          <a:p>
            <a:pPr marL="305435" indent="-305435"/>
            <a:r>
              <a:rPr lang="en-US" sz="2000" b="1" dirty="0">
                <a:latin typeface="Arial"/>
                <a:ea typeface="+mn-lt"/>
                <a:cs typeface="Arial"/>
              </a:rPr>
              <a:t>Conclusion</a:t>
            </a:r>
            <a:endParaRPr lang="en-US" dirty="0">
              <a:latin typeface="Arial"/>
              <a:cs typeface="Arial"/>
            </a:endParaRPr>
          </a:p>
          <a:p>
            <a:pPr marL="305435" indent="-305435"/>
            <a:r>
              <a:rPr lang="en-US" sz="2000" b="1" dirty="0">
                <a:latin typeface="Arial"/>
                <a:ea typeface="+mn-lt"/>
                <a:cs typeface="Arial"/>
              </a:rPr>
              <a:t>Future Scope</a:t>
            </a:r>
          </a:p>
          <a:p>
            <a:pPr marL="305435" indent="-305435"/>
            <a:r>
              <a:rPr lang="en-US" sz="2000" b="1" dirty="0">
                <a:latin typeface="Arial"/>
                <a:ea typeface="+mn-lt"/>
                <a:cs typeface="Arial"/>
              </a:rPr>
              <a:t>References</a:t>
            </a:r>
            <a:endParaRPr lang="en-US" dirty="0">
              <a:latin typeface="Arial"/>
              <a:cs typeface="Arial"/>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a:ea typeface="+mj-lt"/>
                <a:cs typeface="Arial"/>
              </a:rPr>
              <a:t>Conclusion</a:t>
            </a:r>
            <a:endParaRPr lang="en-US"/>
          </a:p>
        </p:txBody>
      </p:sp>
      <p:sp>
        <p:nvSpPr>
          <p:cNvPr id="2" name="Content Placeholder 1">
            <a:extLst>
              <a:ext uri="{FF2B5EF4-FFF2-40B4-BE49-F238E27FC236}">
                <a16:creationId xmlns:a16="http://schemas.microsoft.com/office/drawing/2014/main" id="{005E46AB-32C4-4B57-A2B1-50738A64BE1B}"/>
              </a:ext>
            </a:extLst>
          </p:cNvPr>
          <p:cNvSpPr>
            <a:spLocks noGrp="1"/>
          </p:cNvSpPr>
          <p:nvPr>
            <p:ph idx="1"/>
          </p:nvPr>
        </p:nvSpPr>
        <p:spPr/>
        <p:txBody>
          <a:bodyPr>
            <a:normAutofit/>
          </a:bodyPr>
          <a:lstStyle/>
          <a:p>
            <a:pPr marL="305435" indent="-305435"/>
            <a:r>
              <a:rPr lang="en-IN" sz="2000" dirty="0">
                <a:solidFill>
                  <a:srgbClr val="0F0F0F"/>
                </a:solidFill>
                <a:ea typeface="+mn-lt"/>
                <a:cs typeface="+mn-lt"/>
              </a:rPr>
              <a:t>The AI-powered symptom checker successfully guides users using verified health data, avoids misdiagnosis, and works in multiple languages. The multilingual prompt design makes it adaptable and inclusive. Key challenges included balancing language-specific nuances and ensuring clarity without overwhelming users.</a:t>
            </a:r>
            <a:endParaRPr lang="en-IN" sz="2000" dirty="0"/>
          </a:p>
        </p:txBody>
      </p:sp>
    </p:spTree>
    <p:extLst>
      <p:ext uri="{BB962C8B-B14F-4D97-AF65-F5344CB8AC3E}">
        <p14:creationId xmlns:p14="http://schemas.microsoft.com/office/powerpoint/2010/main" val="31833151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p:txBody>
          <a:bodyPr/>
          <a:lstStyle/>
          <a:p>
            <a:pPr marL="0" indent="0">
              <a:buNone/>
            </a:pPr>
            <a:endParaRPr lang="en-US" sz="2000" b="1" dirty="0"/>
          </a:p>
          <a:p>
            <a:pPr marL="305435" indent="-305435"/>
            <a:r>
              <a:rPr lang="en-US" sz="2000" dirty="0">
                <a:ea typeface="+mn-lt"/>
                <a:cs typeface="+mn-lt"/>
              </a:rPr>
              <a:t>Future Enhancements:
- Voice-based interaction and accessibility features
- Regional language expansion
- Integration with local health clinics and telemedicine APIs
- Real-time health alerts and location-based risk detection
- Use of RAG (Retrieval-Augmented Generation) for evidence-based outputs</a:t>
            </a:r>
            <a:endParaRPr lang="en-US" sz="2000" dirty="0"/>
          </a:p>
          <a:p>
            <a:pPr marL="305435" indent="-305435"/>
            <a:endParaRPr lang="en-US" dirty="0"/>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a:t>
            </a:r>
          </a:p>
        </p:txBody>
      </p:sp>
    </p:spTree>
    <p:extLst>
      <p:ext uri="{BB962C8B-B14F-4D97-AF65-F5344CB8AC3E}">
        <p14:creationId xmlns:p14="http://schemas.microsoft.com/office/powerpoint/2010/main" val="6148826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a:ea typeface="+mj-lt"/>
                <a:cs typeface="Arial"/>
              </a:rPr>
              <a:t>References</a:t>
            </a:r>
            <a:endParaRPr lang="en-US"/>
          </a:p>
        </p:txBody>
      </p:sp>
      <p:sp>
        <p:nvSpPr>
          <p:cNvPr id="2" name="Content Placeholder 1">
            <a:extLst>
              <a:ext uri="{FF2B5EF4-FFF2-40B4-BE49-F238E27FC236}">
                <a16:creationId xmlns:a16="http://schemas.microsoft.com/office/drawing/2014/main" id="{357C38BC-22B3-37B2-E0C3-812020A76077}"/>
              </a:ext>
            </a:extLst>
          </p:cNvPr>
          <p:cNvSpPr>
            <a:spLocks noGrp="1"/>
          </p:cNvSpPr>
          <p:nvPr>
            <p:ph idx="1"/>
          </p:nvPr>
        </p:nvSpPr>
        <p:spPr/>
        <p:txBody>
          <a:bodyPr>
            <a:normAutofit/>
          </a:bodyPr>
          <a:lstStyle/>
          <a:p>
            <a:pPr marL="305435" indent="-305435"/>
            <a:r>
              <a:rPr lang="en-IN" sz="2400" dirty="0">
                <a:solidFill>
                  <a:srgbClr val="0F0F0F"/>
                </a:solidFill>
                <a:ea typeface="+mn-lt"/>
                <a:cs typeface="+mn-lt"/>
              </a:rPr>
              <a:t>• WHO Symptom Guidelines – www.who.int
• CDC Symptom Checker – www.cdc.gov
• IBM Watsonx.ai Documentation
• IBM Cloud Services
• Langdetect Python Library
• Granite Foundation Model (13B) – IBM Research</a:t>
            </a:r>
            <a:endParaRPr lang="en-IN" sz="2400" dirty="0"/>
          </a:p>
        </p:txBody>
      </p:sp>
    </p:spTree>
    <p:extLst>
      <p:ext uri="{BB962C8B-B14F-4D97-AF65-F5344CB8AC3E}">
        <p14:creationId xmlns:p14="http://schemas.microsoft.com/office/powerpoint/2010/main" val="728950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92E52-0C9E-7CCC-47E8-5C4711AD23FE}"/>
              </a:ext>
            </a:extLst>
          </p:cNvPr>
          <p:cNvSpPr>
            <a:spLocks noGrp="1"/>
          </p:cNvSpPr>
          <p:nvPr>
            <p:ph type="title"/>
          </p:nvPr>
        </p:nvSpPr>
        <p:spPr/>
        <p:txBody>
          <a:bodyPr/>
          <a:lstStyle/>
          <a:p>
            <a:r>
              <a:rPr lang="en-IN" dirty="0">
                <a:solidFill>
                  <a:schemeClr val="accent1"/>
                </a:solidFill>
              </a:rPr>
              <a:t>IBM Certifications</a:t>
            </a:r>
          </a:p>
        </p:txBody>
      </p:sp>
      <p:sp>
        <p:nvSpPr>
          <p:cNvPr id="3" name="Content Placeholder 2">
            <a:extLst>
              <a:ext uri="{FF2B5EF4-FFF2-40B4-BE49-F238E27FC236}">
                <a16:creationId xmlns:a16="http://schemas.microsoft.com/office/drawing/2014/main" id="{177D9613-6E93-8A63-8EC7-750760D77FD8}"/>
              </a:ext>
            </a:extLst>
          </p:cNvPr>
          <p:cNvSpPr>
            <a:spLocks noGrp="1"/>
          </p:cNvSpPr>
          <p:nvPr>
            <p:ph idx="1"/>
          </p:nvPr>
        </p:nvSpPr>
        <p:spPr/>
        <p:txBody>
          <a:bodyPr/>
          <a:lstStyle/>
          <a:p>
            <a:pPr marL="0" indent="0">
              <a:buNone/>
            </a:pPr>
            <a:endParaRPr lang="en-IN" dirty="0"/>
          </a:p>
        </p:txBody>
      </p:sp>
      <p:pic>
        <p:nvPicPr>
          <p:cNvPr id="5" name="Picture 4">
            <a:extLst>
              <a:ext uri="{FF2B5EF4-FFF2-40B4-BE49-F238E27FC236}">
                <a16:creationId xmlns:a16="http://schemas.microsoft.com/office/drawing/2014/main" id="{4846E0A1-E495-4A9F-9D3F-60B3BEE720B6}"/>
              </a:ext>
            </a:extLst>
          </p:cNvPr>
          <p:cNvPicPr>
            <a:picLocks noChangeAspect="1"/>
          </p:cNvPicPr>
          <p:nvPr/>
        </p:nvPicPr>
        <p:blipFill>
          <a:blip r:embed="rId2"/>
          <a:stretch>
            <a:fillRect/>
          </a:stretch>
        </p:blipFill>
        <p:spPr>
          <a:xfrm>
            <a:off x="854569" y="1500778"/>
            <a:ext cx="9769439" cy="4832792"/>
          </a:xfrm>
          <a:prstGeom prst="rect">
            <a:avLst/>
          </a:prstGeom>
        </p:spPr>
      </p:pic>
    </p:spTree>
    <p:extLst>
      <p:ext uri="{BB962C8B-B14F-4D97-AF65-F5344CB8AC3E}">
        <p14:creationId xmlns:p14="http://schemas.microsoft.com/office/powerpoint/2010/main" val="3847331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92E52-0C9E-7CCC-47E8-5C4711AD23FE}"/>
              </a:ext>
            </a:extLst>
          </p:cNvPr>
          <p:cNvSpPr>
            <a:spLocks noGrp="1"/>
          </p:cNvSpPr>
          <p:nvPr>
            <p:ph type="title"/>
          </p:nvPr>
        </p:nvSpPr>
        <p:spPr/>
        <p:txBody>
          <a:bodyPr/>
          <a:lstStyle/>
          <a:p>
            <a:r>
              <a:rPr lang="en-IN" dirty="0">
                <a:solidFill>
                  <a:schemeClr val="accent1"/>
                </a:solidFill>
              </a:rPr>
              <a:t>IBM Certifications</a:t>
            </a:r>
          </a:p>
        </p:txBody>
      </p:sp>
      <p:pic>
        <p:nvPicPr>
          <p:cNvPr id="5" name="Content Placeholder 4">
            <a:extLst>
              <a:ext uri="{FF2B5EF4-FFF2-40B4-BE49-F238E27FC236}">
                <a16:creationId xmlns:a16="http://schemas.microsoft.com/office/drawing/2014/main" id="{45968229-6B29-4034-AA82-66F6E2E2D7B9}"/>
              </a:ext>
            </a:extLst>
          </p:cNvPr>
          <p:cNvPicPr>
            <a:picLocks noGrp="1" noChangeAspect="1"/>
          </p:cNvPicPr>
          <p:nvPr>
            <p:ph idx="1"/>
          </p:nvPr>
        </p:nvPicPr>
        <p:blipFill>
          <a:blip r:embed="rId2"/>
          <a:stretch>
            <a:fillRect/>
          </a:stretch>
        </p:blipFill>
        <p:spPr>
          <a:xfrm>
            <a:off x="725863" y="1301750"/>
            <a:ext cx="10096107" cy="4854094"/>
          </a:xfrm>
        </p:spPr>
      </p:pic>
    </p:spTree>
    <p:extLst>
      <p:ext uri="{BB962C8B-B14F-4D97-AF65-F5344CB8AC3E}">
        <p14:creationId xmlns:p14="http://schemas.microsoft.com/office/powerpoint/2010/main" val="41287103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92E52-0C9E-7CCC-47E8-5C4711AD23FE}"/>
              </a:ext>
            </a:extLst>
          </p:cNvPr>
          <p:cNvSpPr>
            <a:spLocks noGrp="1"/>
          </p:cNvSpPr>
          <p:nvPr>
            <p:ph type="title"/>
          </p:nvPr>
        </p:nvSpPr>
        <p:spPr/>
        <p:txBody>
          <a:bodyPr/>
          <a:lstStyle/>
          <a:p>
            <a:r>
              <a:rPr lang="en-IN" dirty="0">
                <a:solidFill>
                  <a:schemeClr val="accent1"/>
                </a:solidFill>
              </a:rPr>
              <a:t>IBM Certifications</a:t>
            </a:r>
          </a:p>
        </p:txBody>
      </p:sp>
      <p:pic>
        <p:nvPicPr>
          <p:cNvPr id="5" name="Content Placeholder 4">
            <a:extLst>
              <a:ext uri="{FF2B5EF4-FFF2-40B4-BE49-F238E27FC236}">
                <a16:creationId xmlns:a16="http://schemas.microsoft.com/office/drawing/2014/main" id="{8D1ACE6C-A1AC-4B7C-B215-898986207709}"/>
              </a:ext>
            </a:extLst>
          </p:cNvPr>
          <p:cNvPicPr>
            <a:picLocks noGrp="1" noChangeAspect="1"/>
          </p:cNvPicPr>
          <p:nvPr>
            <p:ph idx="1"/>
          </p:nvPr>
        </p:nvPicPr>
        <p:blipFill>
          <a:blip r:embed="rId2"/>
          <a:stretch>
            <a:fillRect/>
          </a:stretch>
        </p:blipFill>
        <p:spPr>
          <a:xfrm>
            <a:off x="942679" y="1301750"/>
            <a:ext cx="9879291" cy="4854094"/>
          </a:xfrm>
        </p:spPr>
      </p:pic>
    </p:spTree>
    <p:extLst>
      <p:ext uri="{BB962C8B-B14F-4D97-AF65-F5344CB8AC3E}">
        <p14:creationId xmlns:p14="http://schemas.microsoft.com/office/powerpoint/2010/main" val="21718527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452403" y="1237632"/>
            <a:ext cx="11029615" cy="4673324"/>
          </a:xfrm>
        </p:spPr>
        <p:txBody>
          <a:bodyPr>
            <a:normAutofit/>
          </a:bodyPr>
          <a:lstStyle/>
          <a:p>
            <a:pPr marL="0" indent="0" algn="just">
              <a:buNone/>
            </a:pPr>
            <a:r>
              <a:rPr lang="en-IN" sz="2800" dirty="0">
                <a:solidFill>
                  <a:srgbClr val="0F0F0F"/>
                </a:solidFill>
                <a:ea typeface="+mn-lt"/>
                <a:cs typeface="+mn-lt"/>
              </a:rPr>
              <a:t> </a:t>
            </a:r>
            <a:r>
              <a:rPr lang="en-US" sz="1800" dirty="0">
                <a:solidFill>
                  <a:srgbClr val="0F0F0F"/>
                </a:solidFill>
                <a:ea typeface="+mn-lt"/>
                <a:cs typeface="+mn-lt"/>
              </a:rPr>
              <a:t>An Agentic AI Health Symptom Checker helps users understand their health conditions </a:t>
            </a:r>
          </a:p>
          <a:p>
            <a:pPr marL="0" indent="0" algn="just">
              <a:buNone/>
            </a:pPr>
            <a:r>
              <a:rPr lang="en-US" sz="1800" dirty="0">
                <a:solidFill>
                  <a:srgbClr val="0F0F0F"/>
                </a:solidFill>
                <a:ea typeface="+mn-lt"/>
                <a:cs typeface="+mn-lt"/>
              </a:rPr>
              <a:t>by analyzing symptoms and providing probable causes, preventive advice, and care recommendations. </a:t>
            </a:r>
          </a:p>
          <a:p>
            <a:pPr marL="0" indent="0" algn="just">
              <a:buNone/>
            </a:pPr>
            <a:r>
              <a:rPr lang="en-US" sz="1800" dirty="0">
                <a:solidFill>
                  <a:srgbClr val="0F0F0F"/>
                </a:solidFill>
                <a:ea typeface="+mn-lt"/>
                <a:cs typeface="+mn-lt"/>
              </a:rPr>
              <a:t>It retrieves verified medical data, symptom databases, and guidelines from trusted sources like WHO, </a:t>
            </a:r>
          </a:p>
          <a:p>
            <a:pPr marL="0" indent="0" algn="just">
              <a:buNone/>
            </a:pPr>
            <a:r>
              <a:rPr lang="en-US" sz="1800" dirty="0">
                <a:solidFill>
                  <a:srgbClr val="0F0F0F"/>
                </a:solidFill>
                <a:ea typeface="+mn-lt"/>
                <a:cs typeface="+mn-lt"/>
              </a:rPr>
              <a:t>government health portals, and medical journals</a:t>
            </a:r>
            <a:r>
              <a:rPr lang="en-US" sz="2800" dirty="0">
                <a:solidFill>
                  <a:srgbClr val="0F0F0F"/>
                </a:solidFill>
                <a:ea typeface="+mn-lt"/>
                <a:cs typeface="+mn-lt"/>
              </a:rPr>
              <a:t>. </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pPr marL="0" indent="0">
              <a:buNone/>
            </a:pPr>
            <a:endParaRPr lang="en-IN" sz="1200" b="1" dirty="0">
              <a:latin typeface="Calibri"/>
              <a:cs typeface="Calibri"/>
            </a:endParaRPr>
          </a:p>
          <a:p>
            <a:pPr marL="0" indent="0">
              <a:buNone/>
            </a:pPr>
            <a:endParaRPr lang="en-IN" dirty="0"/>
          </a:p>
        </p:txBody>
      </p:sp>
      <p:sp>
        <p:nvSpPr>
          <p:cNvPr id="6" name="Rectangle 5">
            <a:extLst>
              <a:ext uri="{FF2B5EF4-FFF2-40B4-BE49-F238E27FC236}">
                <a16:creationId xmlns:a16="http://schemas.microsoft.com/office/drawing/2014/main" id="{FF76228D-DCF8-40D7-819A-93B15CD6E962}"/>
              </a:ext>
            </a:extLst>
          </p:cNvPr>
          <p:cNvSpPr/>
          <p:nvPr/>
        </p:nvSpPr>
        <p:spPr>
          <a:xfrm>
            <a:off x="245097" y="1310326"/>
            <a:ext cx="11505232" cy="5027017"/>
          </a:xfrm>
          <a:prstGeom prst="rect">
            <a:avLst/>
          </a:prstGeom>
        </p:spPr>
        <p:txBody>
          <a:bodyPr wrap="square">
            <a:spAutoFit/>
          </a:bodyPr>
          <a:lstStyle/>
          <a:p>
            <a:pPr lvl="0" eaLnBrk="0" fontAlgn="base" hangingPunct="0">
              <a:lnSpc>
                <a:spcPct val="150000"/>
              </a:lnSpc>
              <a:spcBef>
                <a:spcPct val="0"/>
              </a:spcBef>
              <a:spcAft>
                <a:spcPct val="0"/>
              </a:spcAft>
            </a:pPr>
            <a:r>
              <a:rPr lang="en-US" altLang="en-US" dirty="0">
                <a:latin typeface="Arial" panose="020B0604020202020204" pitchFamily="34" charset="0"/>
              </a:rPr>
              <a:t>An Agentic AI Health Symptom Checker is developed to guide users in understanding their health symptoms by:</a:t>
            </a:r>
          </a:p>
          <a:p>
            <a:pPr lvl="0" eaLnBrk="0" fontAlgn="base" hangingPunct="0">
              <a:lnSpc>
                <a:spcPct val="150000"/>
              </a:lnSpc>
              <a:spcBef>
                <a:spcPct val="0"/>
              </a:spcBef>
              <a:spcAft>
                <a:spcPct val="0"/>
              </a:spcAft>
              <a:buFontTx/>
              <a:buChar char="•"/>
            </a:pPr>
            <a:r>
              <a:rPr lang="en-US" altLang="en-US" dirty="0">
                <a:latin typeface="Arial" panose="020B0604020202020204" pitchFamily="34" charset="0"/>
              </a:rPr>
              <a:t>Analyzing natural language symptom Providing:</a:t>
            </a:r>
            <a:br>
              <a:rPr lang="en-US" altLang="en-US" dirty="0">
                <a:latin typeface="Arial" panose="020B0604020202020204" pitchFamily="34" charset="0"/>
              </a:rPr>
            </a:br>
            <a:r>
              <a:rPr lang="en-US" altLang="en-US" dirty="0">
                <a:latin typeface="Arial" panose="020B0604020202020204" pitchFamily="34" charset="0"/>
              </a:rPr>
              <a:t>• Probable health conditions</a:t>
            </a:r>
            <a:br>
              <a:rPr lang="en-US" altLang="en-US" dirty="0">
                <a:latin typeface="Arial" panose="020B0604020202020204" pitchFamily="34" charset="0"/>
              </a:rPr>
            </a:br>
            <a:r>
              <a:rPr lang="en-US" altLang="en-US" dirty="0">
                <a:latin typeface="Arial" panose="020B0604020202020204" pitchFamily="34" charset="0"/>
              </a:rPr>
              <a:t>• Urgency level (low, medium, high)</a:t>
            </a:r>
            <a:br>
              <a:rPr lang="en-US" altLang="en-US" dirty="0">
                <a:latin typeface="Arial" panose="020B0604020202020204" pitchFamily="34" charset="0"/>
              </a:rPr>
            </a:br>
            <a:r>
              <a:rPr lang="en-US" altLang="en-US" dirty="0">
                <a:latin typeface="Arial" panose="020B0604020202020204" pitchFamily="34" charset="0"/>
              </a:rPr>
              <a:t>• Preventive advice and home remedies</a:t>
            </a:r>
            <a:br>
              <a:rPr lang="en-US" altLang="en-US" dirty="0">
                <a:latin typeface="Arial" panose="020B0604020202020204" pitchFamily="34" charset="0"/>
              </a:rPr>
            </a:br>
            <a:r>
              <a:rPr lang="en-US" altLang="en-US" dirty="0">
                <a:latin typeface="Arial" panose="020B0604020202020204" pitchFamily="34" charset="0"/>
              </a:rPr>
              <a:t>• Guidance on when to consult a doctor</a:t>
            </a:r>
          </a:p>
          <a:p>
            <a:pPr lvl="0" eaLnBrk="0" fontAlgn="base" hangingPunct="0">
              <a:lnSpc>
                <a:spcPct val="150000"/>
              </a:lnSpc>
              <a:spcBef>
                <a:spcPct val="0"/>
              </a:spcBef>
              <a:spcAft>
                <a:spcPct val="0"/>
              </a:spcAft>
              <a:buFontTx/>
              <a:buChar char="•"/>
            </a:pPr>
            <a:r>
              <a:rPr lang="en-US" altLang="en-US" dirty="0">
                <a:latin typeface="Arial" panose="020B0604020202020204" pitchFamily="34" charset="0"/>
              </a:rPr>
              <a:t>Powered by IBM Watsonx.ai, the agent is trained to:</a:t>
            </a:r>
            <a:br>
              <a:rPr lang="en-US" altLang="en-US" dirty="0">
                <a:latin typeface="Arial" panose="020B0604020202020204" pitchFamily="34" charset="0"/>
              </a:rPr>
            </a:br>
            <a:r>
              <a:rPr lang="en-US" altLang="en-US" dirty="0">
                <a:latin typeface="Arial" panose="020B0604020202020204" pitchFamily="34" charset="0"/>
              </a:rPr>
              <a:t>• Use verified medical databases (WHO, CDC, government health portals)</a:t>
            </a:r>
            <a:br>
              <a:rPr lang="en-US" altLang="en-US" dirty="0">
                <a:latin typeface="Arial" panose="020B0604020202020204" pitchFamily="34" charset="0"/>
              </a:rPr>
            </a:br>
            <a:r>
              <a:rPr lang="en-US" altLang="en-US" dirty="0">
                <a:latin typeface="Arial" panose="020B0604020202020204" pitchFamily="34" charset="0"/>
              </a:rPr>
              <a:t>• Support multilingual interaction (e.g., English, Hindi, Kannada)</a:t>
            </a:r>
            <a:br>
              <a:rPr lang="en-US" altLang="en-US" dirty="0">
                <a:latin typeface="Arial" panose="020B0604020202020204" pitchFamily="34" charset="0"/>
              </a:rPr>
            </a:br>
            <a:r>
              <a:rPr lang="en-US" altLang="en-US" dirty="0">
                <a:latin typeface="Arial" panose="020B0604020202020204" pitchFamily="34" charset="0"/>
              </a:rPr>
              <a:t>• Avoid self-diagnosis by delivering educational and referral-based suggestions</a:t>
            </a:r>
          </a:p>
          <a:p>
            <a:pPr lvl="0" eaLnBrk="0" fontAlgn="base" hangingPunct="0">
              <a:lnSpc>
                <a:spcPct val="150000"/>
              </a:lnSpc>
              <a:spcBef>
                <a:spcPct val="0"/>
              </a:spcBef>
              <a:spcAft>
                <a:spcPct val="0"/>
              </a:spcAft>
            </a:pPr>
            <a:r>
              <a:rPr lang="en-US" altLang="en-US" dirty="0">
                <a:latin typeface="Arial" panose="020B0604020202020204" pitchFamily="34" charset="0"/>
              </a:rPr>
              <a:t>This AI-driven assistant aims to promote early detection, reduce misinformation, and empower users to take informed, safe health actions.</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2" y="671999"/>
            <a:ext cx="11029616" cy="530296"/>
          </a:xfrm>
        </p:spPr>
        <p:txBody>
          <a:bodyPr>
            <a:normAutofit fontScale="90000"/>
          </a:bodyPr>
          <a:lstStyle/>
          <a:p>
            <a:r>
              <a:rPr lang="en-US" sz="4400" b="1" dirty="0">
                <a:solidFill>
                  <a:schemeClr val="accent1"/>
                </a:solidFill>
                <a:latin typeface="Arial"/>
                <a:ea typeface="+mj-lt"/>
                <a:cs typeface="Arial"/>
              </a:rPr>
              <a:t>System  Approach</a:t>
            </a:r>
            <a:endParaRPr lang="en-US" sz="44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p:txBody>
          <a:bodyPr/>
          <a:lstStyle/>
          <a:p>
            <a:pPr marL="0" indent="0">
              <a:buNone/>
            </a:pPr>
            <a:endParaRPr lang="en-IN" sz="1800" b="1" dirty="0">
              <a:solidFill>
                <a:srgbClr val="0F0F0F"/>
              </a:solidFill>
            </a:endParaRPr>
          </a:p>
          <a:p>
            <a:pPr marL="0" indent="0">
              <a:buNone/>
            </a:pPr>
            <a:endParaRPr lang="en-IN" sz="1800" b="1" dirty="0">
              <a:solidFill>
                <a:srgbClr val="0F0F0F"/>
              </a:solidFill>
            </a:endParaRPr>
          </a:p>
          <a:p>
            <a:pPr marL="0" indent="0">
              <a:buNone/>
            </a:pPr>
            <a:endParaRPr lang="en-IN" sz="1800" b="1" dirty="0">
              <a:solidFill>
                <a:srgbClr val="0F0F0F"/>
              </a:solidFill>
            </a:endParaRPr>
          </a:p>
          <a:p>
            <a:pPr marL="0" indent="0">
              <a:buNone/>
            </a:pPr>
            <a:endParaRPr lang="en-IN" sz="1800" b="1" dirty="0">
              <a:solidFill>
                <a:srgbClr val="0F0F0F"/>
              </a:solidFill>
            </a:endParaRPr>
          </a:p>
          <a:p>
            <a:pPr marL="0" indent="0">
              <a:buNone/>
            </a:pPr>
            <a:endParaRPr lang="en-IN" sz="1800" b="1" dirty="0">
              <a:solidFill>
                <a:srgbClr val="0F0F0F"/>
              </a:solidFill>
            </a:endParaRPr>
          </a:p>
        </p:txBody>
      </p:sp>
      <p:sp>
        <p:nvSpPr>
          <p:cNvPr id="7" name="Rectangle 4">
            <a:extLst>
              <a:ext uri="{FF2B5EF4-FFF2-40B4-BE49-F238E27FC236}">
                <a16:creationId xmlns:a16="http://schemas.microsoft.com/office/drawing/2014/main" id="{8D2E6503-92DD-4D52-B748-3542A7435B85}"/>
              </a:ext>
            </a:extLst>
          </p:cNvPr>
          <p:cNvSpPr>
            <a:spLocks noChangeArrowheads="1"/>
          </p:cNvSpPr>
          <p:nvPr/>
        </p:nvSpPr>
        <p:spPr bwMode="auto">
          <a:xfrm>
            <a:off x="311085" y="1040282"/>
            <a:ext cx="11406433" cy="5216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Arial" panose="020B0604020202020204" pitchFamily="34" charset="0"/>
              </a:rPr>
              <a:t>IBM Watsonx.ai – Foundation model deployment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Arial" panose="020B0604020202020204" pitchFamily="34" charset="0"/>
              </a:rPr>
              <a:t>IBM Cloud Object Storage – For asset management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i="0" u="none" strike="noStrike" cap="none" normalizeH="0" baseline="0" dirty="0" err="1">
                <a:ln>
                  <a:noFill/>
                </a:ln>
                <a:solidFill>
                  <a:schemeClr val="tx1"/>
                </a:solidFill>
                <a:effectLst/>
                <a:latin typeface="Arial" panose="020B0604020202020204" pitchFamily="34" charset="0"/>
              </a:rPr>
              <a:t>Streamlit</a:t>
            </a:r>
            <a:r>
              <a:rPr kumimoji="0" lang="en-US" altLang="en-US" sz="1800" i="0" u="none" strike="noStrike" cap="none" normalizeH="0" baseline="0" dirty="0">
                <a:ln>
                  <a:noFill/>
                </a:ln>
                <a:solidFill>
                  <a:schemeClr val="tx1"/>
                </a:solidFill>
                <a:effectLst/>
                <a:latin typeface="Arial" panose="020B0604020202020204" pitchFamily="34" charset="0"/>
              </a:rPr>
              <a:t> (Optional) – For user-friendly web UI</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Arial" panose="020B0604020202020204" pitchFamily="34" charset="0"/>
              </a:rPr>
              <a:t>Language Detection Library </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Arial" panose="020B0604020202020204" pitchFamily="34" charset="0"/>
              </a:rPr>
              <a:t>Translation APIs – For multilingual support (e.g., Google Translate API)</a:t>
            </a:r>
          </a:p>
          <a:p>
            <a:pPr lvl="0" algn="just" eaLnBrk="0" fontAlgn="base" hangingPunct="0">
              <a:lnSpc>
                <a:spcPct val="150000"/>
              </a:lnSpc>
              <a:spcBef>
                <a:spcPct val="0"/>
              </a:spcBef>
              <a:spcAft>
                <a:spcPct val="0"/>
              </a:spcAft>
              <a:buFontTx/>
              <a:buChar char="•"/>
            </a:pPr>
            <a:r>
              <a:rPr kumimoji="0" lang="en-US" altLang="en-US" sz="1800" i="0" u="none" strike="noStrike" cap="none" normalizeH="0" baseline="0" dirty="0">
                <a:ln>
                  <a:noFill/>
                </a:ln>
                <a:solidFill>
                  <a:schemeClr val="tx1"/>
                </a:solidFill>
                <a:effectLst/>
                <a:latin typeface="Arial" panose="020B0604020202020204" pitchFamily="34" charset="0"/>
              </a:rPr>
              <a:t>Verified Medical Datasets – WHO, CDC, Government </a:t>
            </a:r>
            <a:r>
              <a:rPr lang="en-US" altLang="en-US" dirty="0">
                <a:latin typeface="Arial" panose="020B0604020202020204" pitchFamily="34" charset="0"/>
              </a:rPr>
              <a:t>health portals</a:t>
            </a:r>
          </a:p>
          <a:p>
            <a:pPr lvl="0" algn="just" eaLnBrk="0" fontAlgn="base" hangingPunct="0">
              <a:lnSpc>
                <a:spcPct val="150000"/>
              </a:lnSpc>
              <a:spcBef>
                <a:spcPct val="0"/>
              </a:spcBef>
              <a:spcAft>
                <a:spcPct val="0"/>
              </a:spcAft>
            </a:pPr>
            <a:r>
              <a:rPr lang="en-US" altLang="en-US" dirty="0">
                <a:latin typeface="Arial" panose="020B0604020202020204" pitchFamily="34" charset="0"/>
              </a:rPr>
              <a:t>Libraries </a:t>
            </a:r>
            <a:r>
              <a:rPr lang="en-US" altLang="en-US" dirty="0" err="1">
                <a:latin typeface="Arial" panose="020B0604020202020204" pitchFamily="34" charset="0"/>
              </a:rPr>
              <a:t>Used:ibm-watsonx-ai</a:t>
            </a:r>
            <a:r>
              <a:rPr lang="en-US" altLang="en-US" dirty="0">
                <a:latin typeface="Arial" panose="020B0604020202020204" pitchFamily="34" charset="0"/>
              </a:rPr>
              <a:t> – Accessing IBM foundation </a:t>
            </a:r>
            <a:r>
              <a:rPr lang="en-US" altLang="en-US" dirty="0" err="1">
                <a:latin typeface="Arial" panose="020B0604020202020204" pitchFamily="34" charset="0"/>
              </a:rPr>
              <a:t>modelsstreamlit</a:t>
            </a:r>
            <a:r>
              <a:rPr lang="en-US" altLang="en-US" dirty="0">
                <a:latin typeface="Arial" panose="020B0604020202020204" pitchFamily="34" charset="0"/>
              </a:rPr>
              <a:t> – Lightweight </a:t>
            </a:r>
          </a:p>
          <a:p>
            <a:pPr lvl="0" algn="just" eaLnBrk="0" fontAlgn="base" hangingPunct="0">
              <a:lnSpc>
                <a:spcPct val="150000"/>
              </a:lnSpc>
              <a:spcBef>
                <a:spcPct val="0"/>
              </a:spcBef>
              <a:spcAft>
                <a:spcPct val="0"/>
              </a:spcAft>
            </a:pPr>
            <a:r>
              <a:rPr lang="en-US" altLang="en-US" dirty="0">
                <a:latin typeface="Arial" panose="020B0604020202020204" pitchFamily="34" charset="0"/>
              </a:rPr>
              <a:t>UI for testing (optional)</a:t>
            </a:r>
          </a:p>
          <a:p>
            <a:pPr lvl="0" algn="just" eaLnBrk="0" fontAlgn="base" hangingPunct="0">
              <a:lnSpc>
                <a:spcPct val="150000"/>
              </a:lnSpc>
              <a:spcBef>
                <a:spcPct val="0"/>
              </a:spcBef>
              <a:spcAft>
                <a:spcPct val="0"/>
              </a:spcAft>
            </a:pPr>
            <a:r>
              <a:rPr lang="en-US" altLang="en-US" dirty="0" err="1">
                <a:latin typeface="Arial" panose="020B0604020202020204" pitchFamily="34" charset="0"/>
              </a:rPr>
              <a:t>langdetect</a:t>
            </a:r>
            <a:r>
              <a:rPr lang="en-US" altLang="en-US" dirty="0">
                <a:latin typeface="Arial" panose="020B0604020202020204" pitchFamily="34" charset="0"/>
              </a:rPr>
              <a:t> – Detects language of user input</a:t>
            </a:r>
          </a:p>
          <a:p>
            <a:pPr lvl="0" algn="just" eaLnBrk="0" fontAlgn="base" hangingPunct="0">
              <a:lnSpc>
                <a:spcPct val="150000"/>
              </a:lnSpc>
              <a:spcBef>
                <a:spcPct val="0"/>
              </a:spcBef>
              <a:spcAft>
                <a:spcPct val="0"/>
              </a:spcAft>
            </a:pPr>
            <a:r>
              <a:rPr lang="en-US" altLang="en-US" dirty="0">
                <a:latin typeface="Arial" panose="020B0604020202020204" pitchFamily="34" charset="0"/>
              </a:rPr>
              <a:t>Requests-json  API calls and data handling</a:t>
            </a:r>
          </a:p>
          <a:p>
            <a:pPr lvl="0" algn="just" eaLnBrk="0" fontAlgn="base" hangingPunct="0">
              <a:lnSpc>
                <a:spcPct val="150000"/>
              </a:lnSpc>
              <a:spcBef>
                <a:spcPct val="0"/>
              </a:spcBef>
              <a:spcAft>
                <a:spcPct val="0"/>
              </a:spcAft>
            </a:pPr>
            <a:r>
              <a:rPr lang="en-US" altLang="en-US" dirty="0" err="1">
                <a:latin typeface="Arial" panose="020B0604020202020204" pitchFamily="34" charset="0"/>
              </a:rPr>
              <a:t>dotenv</a:t>
            </a:r>
            <a:r>
              <a:rPr lang="en-US" altLang="en-US" dirty="0">
                <a:latin typeface="Arial" panose="020B0604020202020204" pitchFamily="34" charset="0"/>
              </a:rPr>
              <a:t> –For secure environment variable storage (e.g., API keys)</a:t>
            </a:r>
            <a:endParaRPr kumimoji="0" lang="en-US" altLang="en-US" sz="180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8">
            <a:extLst>
              <a:ext uri="{FF2B5EF4-FFF2-40B4-BE49-F238E27FC236}">
                <a16:creationId xmlns:a16="http://schemas.microsoft.com/office/drawing/2014/main" id="{3A65FA6E-4FC4-4AAE-91FF-081411C14F23}"/>
              </a:ext>
            </a:extLst>
          </p:cNvPr>
          <p:cNvSpPr>
            <a:spLocks noChangeArrowheads="1"/>
          </p:cNvSpPr>
          <p:nvPr/>
        </p:nvSpPr>
        <p:spPr bwMode="auto">
          <a:xfrm>
            <a:off x="0" y="47952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a:ea typeface="+mj-lt"/>
                <a:cs typeface="Arial"/>
              </a:rPr>
              <a:t>Algorithm &amp; Deployment</a:t>
            </a:r>
            <a:endParaRPr lang="en-US" dirty="0"/>
          </a:p>
        </p:txBody>
      </p:sp>
      <p:sp>
        <p:nvSpPr>
          <p:cNvPr id="2" name="Content Placeholder 1">
            <a:extLst>
              <a:ext uri="{FF2B5EF4-FFF2-40B4-BE49-F238E27FC236}">
                <a16:creationId xmlns:a16="http://schemas.microsoft.com/office/drawing/2014/main" id="{F7F0871F-2198-9E37-C96F-3611AA199B60}"/>
              </a:ext>
            </a:extLst>
          </p:cNvPr>
          <p:cNvSpPr>
            <a:spLocks noGrp="1"/>
          </p:cNvSpPr>
          <p:nvPr>
            <p:ph idx="1"/>
          </p:nvPr>
        </p:nvSpPr>
        <p:spPr>
          <a:xfrm>
            <a:off x="282804" y="1366887"/>
            <a:ext cx="11651530" cy="5297864"/>
          </a:xfrm>
        </p:spPr>
        <p:txBody>
          <a:bodyPr>
            <a:normAutofit/>
          </a:bodyPr>
          <a:lstStyle/>
          <a:p>
            <a:pPr marL="0" indent="0" algn="just">
              <a:buNone/>
            </a:pPr>
            <a:r>
              <a:rPr lang="en-IN" sz="1800" dirty="0">
                <a:latin typeface="Arial" panose="020B0604020202020204" pitchFamily="34" charset="0"/>
                <a:cs typeface="Arial" panose="020B0604020202020204" pitchFamily="34" charset="0"/>
              </a:rPr>
              <a:t>Algorithm Selection: IBM </a:t>
            </a:r>
            <a:r>
              <a:rPr lang="en-IN" sz="1800" dirty="0" err="1">
                <a:latin typeface="Arial" panose="020B0604020202020204" pitchFamily="34" charset="0"/>
                <a:cs typeface="Arial" panose="020B0604020202020204" pitchFamily="34" charset="0"/>
              </a:rPr>
              <a:t>Watsonx</a:t>
            </a:r>
            <a:r>
              <a:rPr lang="en-IN" sz="1800" dirty="0">
                <a:latin typeface="Arial" panose="020B0604020202020204" pitchFamily="34" charset="0"/>
                <a:cs typeface="Arial" panose="020B0604020202020204" pitchFamily="34" charset="0"/>
              </a:rPr>
              <a:t> Foundation Model: Granite-13B-Chat-v2</a:t>
            </a:r>
          </a:p>
          <a:p>
            <a:pPr marL="0" indent="0" algn="just">
              <a:buNone/>
            </a:pPr>
            <a:r>
              <a:rPr lang="en-IN" sz="1800" dirty="0">
                <a:latin typeface="Arial" panose="020B0604020202020204" pitchFamily="34" charset="0"/>
                <a:cs typeface="Arial" panose="020B0604020202020204" pitchFamily="34" charset="0"/>
              </a:rPr>
              <a:t>• Large Language Model (LLM) used for symptom understanding</a:t>
            </a:r>
          </a:p>
          <a:p>
            <a:pPr marL="0" indent="0" algn="just">
              <a:buNone/>
            </a:pPr>
            <a:r>
              <a:rPr lang="en-IN" sz="1800" dirty="0">
                <a:latin typeface="Arial" panose="020B0604020202020204" pitchFamily="34" charset="0"/>
                <a:cs typeface="Arial" panose="020B0604020202020204" pitchFamily="34" charset="0"/>
              </a:rPr>
              <a:t>• Works through prompt engineering (no retraining needed)</a:t>
            </a:r>
          </a:p>
          <a:p>
            <a:pPr marL="0" indent="0" algn="just">
              <a:buNone/>
            </a:pPr>
            <a:r>
              <a:rPr lang="en-IN" sz="1800" dirty="0">
                <a:latin typeface="Arial" panose="020B0604020202020204" pitchFamily="34" charset="0"/>
                <a:cs typeface="Arial" panose="020B0604020202020204" pitchFamily="34" charset="0"/>
              </a:rPr>
              <a:t>• Supports multilingual, safe, and informative responses</a:t>
            </a:r>
            <a:r>
              <a:rPr lang="en-US" sz="1800" dirty="0">
                <a:latin typeface="Arial" panose="020B0604020202020204" pitchFamily="34" charset="0"/>
                <a:cs typeface="Arial" panose="020B0604020202020204" pitchFamily="34" charset="0"/>
              </a:rPr>
              <a:t> </a:t>
            </a:r>
          </a:p>
          <a:p>
            <a:pPr marL="0" indent="0" algn="just">
              <a:buNone/>
            </a:pPr>
            <a:r>
              <a:rPr lang="en-US" sz="1800" dirty="0">
                <a:latin typeface="Arial" panose="020B0604020202020204" pitchFamily="34" charset="0"/>
                <a:cs typeface="Arial" panose="020B0604020202020204" pitchFamily="34" charset="0"/>
              </a:rPr>
              <a:t>Input &amp; Response Process</a:t>
            </a:r>
          </a:p>
          <a:p>
            <a:pPr marL="0" indent="0" algn="just">
              <a:buNone/>
            </a:pPr>
            <a:r>
              <a:rPr lang="en-US" sz="1800" dirty="0">
                <a:latin typeface="Arial" panose="020B0604020202020204" pitchFamily="34" charset="0"/>
                <a:cs typeface="Arial" panose="020B0604020202020204" pitchFamily="34" charset="0"/>
              </a:rPr>
              <a:t>• Input: User’s symptom in natural language (e.g., “I have a sore throat and fever”)</a:t>
            </a:r>
          </a:p>
          <a:p>
            <a:pPr marL="0" indent="0" algn="just">
              <a:buNone/>
            </a:pPr>
            <a:r>
              <a:rPr lang="en-US" sz="1800" dirty="0">
                <a:latin typeface="Arial" panose="020B0604020202020204" pitchFamily="34" charset="0"/>
                <a:cs typeface="Arial" panose="020B0604020202020204" pitchFamily="34" charset="0"/>
              </a:rPr>
              <a:t>• Language detection performed if not in English</a:t>
            </a:r>
          </a:p>
          <a:p>
            <a:pPr marL="0" indent="0" algn="just">
              <a:buNone/>
            </a:pPr>
            <a:r>
              <a:rPr lang="en-US" sz="1800" dirty="0">
                <a:latin typeface="Arial" panose="020B0604020202020204" pitchFamily="34" charset="0"/>
                <a:cs typeface="Arial" panose="020B0604020202020204" pitchFamily="34" charset="0"/>
              </a:rPr>
              <a:t>• AI processes the prompt and responds with:– Probable health condition(s)– Urgency level (low/medium/high)– Preventive care &amp; home tips– Referral advice (if needed)– Safety disclaimer</a:t>
            </a:r>
          </a:p>
          <a:p>
            <a:pPr marL="0" indent="0">
              <a:buNone/>
            </a:pPr>
            <a:endParaRPr lang="en-IN" dirty="0"/>
          </a:p>
        </p:txBody>
      </p:sp>
    </p:spTree>
    <p:extLst>
      <p:ext uri="{BB962C8B-B14F-4D97-AF65-F5344CB8AC3E}">
        <p14:creationId xmlns:p14="http://schemas.microsoft.com/office/powerpoint/2010/main" val="4154508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84F70-83B9-4663-93DD-743B8AE91CAA}"/>
              </a:ext>
            </a:extLst>
          </p:cNvPr>
          <p:cNvSpPr>
            <a:spLocks noGrp="1"/>
          </p:cNvSpPr>
          <p:nvPr>
            <p:ph type="title"/>
          </p:nvPr>
        </p:nvSpPr>
        <p:spPr/>
        <p:txBody>
          <a:bodyPr/>
          <a:lstStyle/>
          <a:p>
            <a:r>
              <a:rPr lang="en-US" b="1" dirty="0">
                <a:solidFill>
                  <a:schemeClr val="accent1"/>
                </a:solidFill>
                <a:latin typeface="Arial"/>
                <a:ea typeface="+mj-lt"/>
                <a:cs typeface="Arial"/>
              </a:rPr>
              <a:t>Algorithm &amp; Deployment</a:t>
            </a:r>
            <a:endParaRPr lang="en-IN" dirty="0"/>
          </a:p>
        </p:txBody>
      </p:sp>
      <p:sp>
        <p:nvSpPr>
          <p:cNvPr id="3" name="Content Placeholder 2">
            <a:extLst>
              <a:ext uri="{FF2B5EF4-FFF2-40B4-BE49-F238E27FC236}">
                <a16:creationId xmlns:a16="http://schemas.microsoft.com/office/drawing/2014/main" id="{1341B530-1C35-4EEB-871C-62A25164E610}"/>
              </a:ext>
            </a:extLst>
          </p:cNvPr>
          <p:cNvSpPr>
            <a:spLocks noGrp="1"/>
          </p:cNvSpPr>
          <p:nvPr>
            <p:ph idx="1"/>
          </p:nvPr>
        </p:nvSpPr>
        <p:spPr/>
        <p:txBody>
          <a:bodyPr/>
          <a:lstStyle/>
          <a:p>
            <a:pPr marL="0" indent="0">
              <a:buNone/>
            </a:pPr>
            <a:r>
              <a:rPr lang="en-US" sz="1800" dirty="0">
                <a:latin typeface="Arial" panose="020B0604020202020204" pitchFamily="34" charset="0"/>
                <a:cs typeface="Arial" panose="020B0604020202020204" pitchFamily="34" charset="0"/>
              </a:rPr>
              <a:t>Deployment Workflow</a:t>
            </a:r>
          </a:p>
          <a:p>
            <a:pPr marL="342900" indent="-342900">
              <a:buAutoNum type="arabicPeriod"/>
            </a:pPr>
            <a:r>
              <a:rPr lang="en-US" sz="1800" dirty="0">
                <a:latin typeface="Arial" panose="020B0604020202020204" pitchFamily="34" charset="0"/>
                <a:cs typeface="Arial" panose="020B0604020202020204" pitchFamily="34" charset="0"/>
              </a:rPr>
              <a:t>User enters symptom (via UI or notebook)</a:t>
            </a:r>
          </a:p>
          <a:p>
            <a:pPr marL="342900" indent="-342900">
              <a:buAutoNum type="arabicPeriod"/>
            </a:pPr>
            <a:r>
              <a:rPr lang="en-US" sz="1800" dirty="0">
                <a:latin typeface="Arial" panose="020B0604020202020204" pitchFamily="34" charset="0"/>
                <a:cs typeface="Arial" panose="020B0604020202020204" pitchFamily="34" charset="0"/>
              </a:rPr>
              <a:t> System detects input language</a:t>
            </a:r>
          </a:p>
          <a:p>
            <a:pPr marL="342900" indent="-342900">
              <a:buAutoNum type="arabicPeriod"/>
            </a:pPr>
            <a:r>
              <a:rPr lang="en-US" sz="1800" dirty="0">
                <a:latin typeface="Arial" panose="020B0604020202020204" pitchFamily="34" charset="0"/>
                <a:cs typeface="Arial" panose="020B0604020202020204" pitchFamily="34" charset="0"/>
              </a:rPr>
              <a:t> Constructs prompt with safety instructions</a:t>
            </a:r>
          </a:p>
          <a:p>
            <a:pPr marL="342900" indent="-342900">
              <a:buAutoNum type="arabicPeriod"/>
            </a:pPr>
            <a:r>
              <a:rPr lang="en-US" sz="1800" dirty="0">
                <a:latin typeface="Arial" panose="020B0604020202020204" pitchFamily="34" charset="0"/>
                <a:cs typeface="Arial" panose="020B0604020202020204" pitchFamily="34" charset="0"/>
              </a:rPr>
              <a:t> Sends prompt to Watsonx.ai API</a:t>
            </a:r>
          </a:p>
          <a:p>
            <a:pPr marL="342900" indent="-342900">
              <a:buAutoNum type="arabicPeriod"/>
            </a:pPr>
            <a:r>
              <a:rPr lang="en-US" sz="1800" dirty="0">
                <a:latin typeface="Arial" panose="020B0604020202020204" pitchFamily="34" charset="0"/>
                <a:cs typeface="Arial" panose="020B0604020202020204" pitchFamily="34" charset="0"/>
              </a:rPr>
              <a:t> Receives structured response</a:t>
            </a:r>
          </a:p>
          <a:p>
            <a:pPr marL="342900" indent="-342900">
              <a:buAutoNum type="arabicPeriod"/>
            </a:pPr>
            <a:r>
              <a:rPr lang="en-US" sz="1800" dirty="0">
                <a:latin typeface="Arial" panose="020B0604020202020204" pitchFamily="34" charset="0"/>
                <a:cs typeface="Arial" panose="020B0604020202020204" pitchFamily="34" charset="0"/>
              </a:rPr>
              <a:t>6. Displays result in user’s language Hosting &amp; Access</a:t>
            </a:r>
          </a:p>
          <a:p>
            <a:pPr marL="342900" indent="-342900">
              <a:buAutoNum type="arabicPeriod"/>
            </a:pPr>
            <a:r>
              <a:rPr lang="en-US" sz="1800" dirty="0">
                <a:latin typeface="Arial" panose="020B0604020202020204" pitchFamily="34" charset="0"/>
                <a:cs typeface="Arial" panose="020B0604020202020204" pitchFamily="34" charset="0"/>
              </a:rPr>
              <a:t>Can be extended to mobile or chatbot platforms</a:t>
            </a:r>
            <a:endParaRPr lang="en-IN" sz="1800" dirty="0">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1872167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E8B30-F732-401F-A654-07B7CD6487D9}"/>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3" name="Content Placeholder 2">
            <a:extLst>
              <a:ext uri="{FF2B5EF4-FFF2-40B4-BE49-F238E27FC236}">
                <a16:creationId xmlns:a16="http://schemas.microsoft.com/office/drawing/2014/main" id="{BA2E06D5-C4A1-4B3A-8E38-1C0E5048BFD9}"/>
              </a:ext>
            </a:extLst>
          </p:cNvPr>
          <p:cNvSpPr>
            <a:spLocks noGrp="1"/>
          </p:cNvSpPr>
          <p:nvPr>
            <p:ph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GO to </a:t>
            </a:r>
            <a:r>
              <a:rPr lang="en-IN" dirty="0" err="1"/>
              <a:t>watsonx</a:t>
            </a:r>
            <a:r>
              <a:rPr lang="en-IN" dirty="0"/>
              <a:t> ai home page create a new project</a:t>
            </a:r>
          </a:p>
        </p:txBody>
      </p:sp>
      <p:pic>
        <p:nvPicPr>
          <p:cNvPr id="4" name="Content Placeholder 4">
            <a:extLst>
              <a:ext uri="{FF2B5EF4-FFF2-40B4-BE49-F238E27FC236}">
                <a16:creationId xmlns:a16="http://schemas.microsoft.com/office/drawing/2014/main" id="{AD8842C4-4943-45C7-A7C7-4F54B36E7C15}"/>
              </a:ext>
            </a:extLst>
          </p:cNvPr>
          <p:cNvPicPr>
            <a:picLocks noChangeAspect="1"/>
          </p:cNvPicPr>
          <p:nvPr/>
        </p:nvPicPr>
        <p:blipFill>
          <a:blip r:embed="rId2"/>
          <a:stretch>
            <a:fillRect/>
          </a:stretch>
        </p:blipFill>
        <p:spPr>
          <a:xfrm>
            <a:off x="848413" y="1794388"/>
            <a:ext cx="4355183" cy="3269223"/>
          </a:xfrm>
          <a:prstGeom prst="rect">
            <a:avLst/>
          </a:prstGeom>
        </p:spPr>
      </p:pic>
      <p:pic>
        <p:nvPicPr>
          <p:cNvPr id="5" name="Picture 4">
            <a:extLst>
              <a:ext uri="{FF2B5EF4-FFF2-40B4-BE49-F238E27FC236}">
                <a16:creationId xmlns:a16="http://schemas.microsoft.com/office/drawing/2014/main" id="{A8CBA722-C993-4D73-A3EC-3F9029F648E7}"/>
              </a:ext>
            </a:extLst>
          </p:cNvPr>
          <p:cNvPicPr>
            <a:picLocks noChangeAspect="1"/>
          </p:cNvPicPr>
          <p:nvPr/>
        </p:nvPicPr>
        <p:blipFill>
          <a:blip r:embed="rId3"/>
          <a:stretch>
            <a:fillRect/>
          </a:stretch>
        </p:blipFill>
        <p:spPr>
          <a:xfrm>
            <a:off x="6095999" y="1794387"/>
            <a:ext cx="4735397" cy="3269223"/>
          </a:xfrm>
          <a:prstGeom prst="rect">
            <a:avLst/>
          </a:prstGeom>
        </p:spPr>
      </p:pic>
    </p:spTree>
    <p:extLst>
      <p:ext uri="{BB962C8B-B14F-4D97-AF65-F5344CB8AC3E}">
        <p14:creationId xmlns:p14="http://schemas.microsoft.com/office/powerpoint/2010/main" val="23546081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684D-142C-4B3B-AEB5-57B71870DE7D}"/>
              </a:ext>
            </a:extLst>
          </p:cNvPr>
          <p:cNvSpPr>
            <a:spLocks noGrp="1"/>
          </p:cNvSpPr>
          <p:nvPr>
            <p:ph type="title"/>
          </p:nvPr>
        </p:nvSpPr>
        <p:spPr/>
        <p:txBody>
          <a:bodyPr>
            <a:noAutofit/>
          </a:bodyPr>
          <a:lstStyle/>
          <a:p>
            <a:r>
              <a:rPr lang="en-US" sz="4000" b="1" dirty="0">
                <a:solidFill>
                  <a:schemeClr val="accent1"/>
                </a:solidFill>
                <a:latin typeface="Arial"/>
                <a:ea typeface="+mj-lt"/>
                <a:cs typeface="Arial"/>
              </a:rPr>
              <a:t>Result</a:t>
            </a:r>
            <a:endParaRPr lang="en-IN" sz="4000" dirty="0"/>
          </a:p>
        </p:txBody>
      </p:sp>
      <p:sp>
        <p:nvSpPr>
          <p:cNvPr id="3" name="Content Placeholder 2">
            <a:extLst>
              <a:ext uri="{FF2B5EF4-FFF2-40B4-BE49-F238E27FC236}">
                <a16:creationId xmlns:a16="http://schemas.microsoft.com/office/drawing/2014/main" id="{0F3ABE5A-6108-4DFE-9A35-46D98053CD5E}"/>
              </a:ext>
            </a:extLst>
          </p:cNvPr>
          <p:cNvSpPr>
            <a:spLocks noGrp="1"/>
          </p:cNvSpPr>
          <p:nvPr>
            <p:ph idx="1"/>
          </p:nvPr>
        </p:nvSpPr>
        <p:spPr>
          <a:xfrm>
            <a:off x="581192" y="1302025"/>
            <a:ext cx="11029615" cy="5042213"/>
          </a:xfrm>
        </p:spPr>
        <p:txBody>
          <a:bodyPr>
            <a:normAutofit/>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Click on Add Cloud storage and select free plan and create it</a:t>
            </a:r>
          </a:p>
        </p:txBody>
      </p:sp>
      <p:pic>
        <p:nvPicPr>
          <p:cNvPr id="5" name="Picture 4">
            <a:extLst>
              <a:ext uri="{FF2B5EF4-FFF2-40B4-BE49-F238E27FC236}">
                <a16:creationId xmlns:a16="http://schemas.microsoft.com/office/drawing/2014/main" id="{7417B350-3B47-4F43-B8A7-259FB7045DF3}"/>
              </a:ext>
            </a:extLst>
          </p:cNvPr>
          <p:cNvPicPr>
            <a:picLocks noChangeAspect="1"/>
          </p:cNvPicPr>
          <p:nvPr/>
        </p:nvPicPr>
        <p:blipFill>
          <a:blip r:embed="rId2"/>
          <a:stretch>
            <a:fillRect/>
          </a:stretch>
        </p:blipFill>
        <p:spPr>
          <a:xfrm>
            <a:off x="2476107" y="1568437"/>
            <a:ext cx="6096000" cy="3987538"/>
          </a:xfrm>
          <a:prstGeom prst="rect">
            <a:avLst/>
          </a:prstGeom>
        </p:spPr>
      </p:pic>
    </p:spTree>
    <p:extLst>
      <p:ext uri="{BB962C8B-B14F-4D97-AF65-F5344CB8AC3E}">
        <p14:creationId xmlns:p14="http://schemas.microsoft.com/office/powerpoint/2010/main" val="3405602064"/>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7" ma:contentTypeDescription="Create a new document." ma:contentTypeScope="" ma:versionID="55a158675e089c6a85ab0f83b89e1a15">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b35f082308864fa161c4a0a9eca35eff"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9162bd5b-4ed9-4da3-b376-05204580ba3f" xsi:nil="true"/>
    <_activity xmlns="9162bd5b-4ed9-4da3-b376-05204580ba3f"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6E816721-11E4-4989-8472-AB5A7EC20404}">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D289AE2-D2AE-49D1-AFAC-3A79F6794255}">
  <ds:schemaRefs>
    <ds:schemaRef ds:uri="http://schemas.microsoft.com/office/2006/documentManagement/types"/>
    <ds:schemaRef ds:uri="http://purl.org/dc/dcmitype/"/>
    <ds:schemaRef ds:uri="http://schemas.microsoft.com/office/2006/metadata/properties"/>
    <ds:schemaRef ds:uri="http://schemas.openxmlformats.org/package/2006/metadata/core-properties"/>
    <ds:schemaRef ds:uri="http://www.w3.org/XML/1998/namespace"/>
    <ds:schemaRef ds:uri="http://purl.org/dc/terms/"/>
    <ds:schemaRef ds:uri="9162bd5b-4ed9-4da3-b376-05204580ba3f"/>
    <ds:schemaRef ds:uri="http://purl.org/dc/elements/1.1/"/>
    <ds:schemaRef ds:uri="http://schemas.microsoft.com/office/infopath/2007/PartnerControls"/>
    <ds:schemaRef ds:uri="c0fa2617-96bd-425d-8578-e93563fe37c5"/>
  </ds:schemaRefs>
</ds:datastoreItem>
</file>

<file path=docProps/app.xml><?xml version="1.0" encoding="utf-8"?>
<Properties xmlns="http://schemas.openxmlformats.org/officeDocument/2006/extended-properties" xmlns:vt="http://schemas.openxmlformats.org/officeDocument/2006/docPropsVTypes">
  <Template>Future forward</Template>
  <TotalTime>130</TotalTime>
  <Words>828</Words>
  <Application>Microsoft Office PowerPoint</Application>
  <PresentationFormat>Widescreen</PresentationFormat>
  <Paragraphs>203</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Calibri Light</vt:lpstr>
      <vt:lpstr>Franklin Gothic Book</vt:lpstr>
      <vt:lpstr>Franklin Gothic Demi</vt:lpstr>
      <vt:lpstr>Wingdings 2</vt:lpstr>
      <vt:lpstr>DividendVTI</vt:lpstr>
      <vt:lpstr>Agentic AI Health Symptom Checker</vt:lpstr>
      <vt:lpstr>OUTLINE</vt:lpstr>
      <vt:lpstr>Problem Statement</vt:lpstr>
      <vt:lpstr>Proposed Solution</vt:lpstr>
      <vt:lpstr>System  Approach</vt:lpstr>
      <vt:lpstr>Algorithm &amp; Deployment</vt:lpstr>
      <vt:lpstr>Algorithm &amp; Deployment</vt:lpstr>
      <vt:lpstr>Result</vt:lpstr>
      <vt:lpstr>Result</vt:lpstr>
      <vt:lpstr>Result</vt:lpstr>
      <vt:lpstr>result </vt:lpstr>
      <vt:lpstr>Result</vt:lpstr>
      <vt:lpstr>Result</vt:lpstr>
      <vt:lpstr>Result</vt:lpstr>
      <vt:lpstr>Result</vt:lpstr>
      <vt:lpstr>Result</vt:lpstr>
      <vt:lpstr>Result</vt:lpstr>
      <vt:lpstr>Result</vt:lpstr>
      <vt:lpstr>Result</vt:lpstr>
      <vt:lpstr>Conclusion</vt:lpstr>
      <vt:lpstr>PowerPoint Presentation</vt:lpstr>
      <vt:lpstr>References</vt:lpstr>
      <vt:lpstr>IBM Certifications</vt:lpstr>
      <vt:lpstr>IBM Certifications</vt:lpstr>
      <vt:lpstr>IBM Certifications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Lenovo</cp:lastModifiedBy>
  <cp:revision>41</cp:revision>
  <dcterms:created xsi:type="dcterms:W3CDTF">2021-05-26T16:50:10Z</dcterms:created>
  <dcterms:modified xsi:type="dcterms:W3CDTF">2025-08-03T03:01:02Z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